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1" r:id="rId2"/>
    <p:sldId id="453" r:id="rId3"/>
    <p:sldId id="441" r:id="rId4"/>
    <p:sldId id="454" r:id="rId5"/>
    <p:sldId id="455" r:id="rId6"/>
    <p:sldId id="456" r:id="rId7"/>
    <p:sldId id="458" r:id="rId8"/>
    <p:sldId id="457" r:id="rId9"/>
    <p:sldId id="45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21"/>
            <p14:sldId id="453"/>
            <p14:sldId id="441"/>
            <p14:sldId id="454"/>
            <p14:sldId id="455"/>
            <p14:sldId id="456"/>
            <p14:sldId id="458"/>
            <p14:sldId id="457"/>
            <p14:sldId id="459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EC7962"/>
    <a:srgbClr val="FFFF66"/>
    <a:srgbClr val="EC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14" d="100"/>
          <a:sy n="114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hyperlink" Target="mailto:eva.kotkova@kraj-lbc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zřizovaných Libereckým krajem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Odvolací řízení 2022</a:t>
            </a:r>
          </a:p>
          <a:p>
            <a:pPr algn="ct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2023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Kotková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27" y="1028700"/>
            <a:ext cx="10150764" cy="509645"/>
          </a:xfrm>
        </p:spPr>
        <p:txBody>
          <a:bodyPr/>
          <a:lstStyle/>
          <a:p>
            <a: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předaných odvolání KÚ LK</a:t>
            </a:r>
            <a:b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478531D-368B-4374-BB62-54E0E8EB8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13967"/>
              </p:ext>
            </p:extLst>
          </p:nvPr>
        </p:nvGraphicFramePr>
        <p:xfrm>
          <a:off x="1149292" y="2541864"/>
          <a:ext cx="9647339" cy="28034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36756">
                  <a:extLst>
                    <a:ext uri="{9D8B030D-6E8A-4147-A177-3AD203B41FA5}">
                      <a16:colId xmlns:a16="http://schemas.microsoft.com/office/drawing/2014/main" val="581183568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2282385156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2704096892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3693505853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184237563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2272355785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2163808206"/>
                    </a:ext>
                  </a:extLst>
                </a:gridCol>
                <a:gridCol w="1208849">
                  <a:extLst>
                    <a:ext uri="{9D8B030D-6E8A-4147-A177-3AD203B41FA5}">
                      <a16:colId xmlns:a16="http://schemas.microsoft.com/office/drawing/2014/main" val="1401239502"/>
                    </a:ext>
                  </a:extLst>
                </a:gridCol>
              </a:tblGrid>
              <a:tr h="9344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Rok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2016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2017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2018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2019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2020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2021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2022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22223"/>
                  </a:ext>
                </a:extLst>
              </a:tr>
              <a:tr h="9344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Počet předaných odvolání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00549"/>
                  </a:ext>
                </a:extLst>
              </a:tr>
              <a:tr h="9344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Počet škol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01930"/>
                  </a:ext>
                </a:extLst>
              </a:tr>
            </a:tbl>
          </a:graphicData>
        </a:graphic>
      </p:graphicFrame>
      <p:sp>
        <p:nvSpPr>
          <p:cNvPr id="9" name="Preciosa Division – Name of the Presentation">
            <a:extLst>
              <a:ext uri="{FF2B5EF4-FFF2-40B4-BE49-F238E27FC236}">
                <a16:creationId xmlns:a16="http://schemas.microsoft.com/office/drawing/2014/main" id="{C208D954-03F1-4FDD-9228-364161E1D8E9}"/>
              </a:ext>
            </a:extLst>
          </p:cNvPr>
          <p:cNvSpPr txBox="1"/>
          <p:nvPr/>
        </p:nvSpPr>
        <p:spPr>
          <a:xfrm>
            <a:off x="147052" y="6479861"/>
            <a:ext cx="36573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</p:txBody>
      </p:sp>
      <p:pic>
        <p:nvPicPr>
          <p:cNvPr id="4" name="Obrázek 3" descr="Kreslená včela s lupou">
            <a:extLst>
              <a:ext uri="{FF2B5EF4-FFF2-40B4-BE49-F238E27FC236}">
                <a16:creationId xmlns:a16="http://schemas.microsoft.com/office/drawing/2014/main" id="{EB983A91-52AE-0F48-8E87-57F67B40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7381">
            <a:off x="9403491" y="2954720"/>
            <a:ext cx="763421" cy="8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odkaz na účinné právní předpisy –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! vyhláška č. 671/2004 Sb.</a:t>
            </a:r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kterou se stanoví podrobnosti o organizaci přijímacího řízení ke vzdělávání ve středních školách, konec účinnosti k 31. 10. 2016 !,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výzva k možnosti vyjádřit se k podkladům před vydáním rozhodnutí - § 36 odst. 3 správního řádu – den, čas, místo,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nezapomínat na výzvu v druhých a dalších kolech přijímacího řízení,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pozvánka od Cermatu neobsahuje tuto výzvu,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kontrola náležitostí přihlášek,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kontrola náležitostí v odvolání – formuláře školy x vlastní odvolání, včasnost, přípustnost, postup SO v prvním stupni (10 dní x 30 dní na předání NSO),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3064"/>
            <a:ext cx="8610600" cy="51172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26796" y="1140903"/>
            <a:ext cx="92246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endParaRPr lang="cs-CZ" b="0" i="0" dirty="0">
              <a:solidFill>
                <a:srgbClr val="3C3C3C"/>
              </a:solidFill>
              <a:effectLst/>
              <a:latin typeface="Poppins" panose="020B0502040204020203" pitchFamily="2" charset="-18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Odvolání proti nepřijetí ke vzdělávání </a:t>
            </a:r>
            <a:r>
              <a:rPr lang="cs-CZ" b="1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musí mít tyto náležitosti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b="0" i="0" dirty="0">
              <a:solidFill>
                <a:srgbClr val="3C3C3C"/>
              </a:solidFill>
              <a:effectLst/>
              <a:latin typeface="Poppins" panose="020B0502040204020203" pitchFamily="2" charset="-18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jméno, příjmení, datum narození a místo trvalého bydliště uchazeče,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údaje o tom, proti kterému rozhodnutí směřuje - př.: č. j. G/2022/273, ze dne 29. 4. 2022,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obor vzdělání - př. 79-41-K/41 Gymnázium, do kterého se uchazeč hlásil,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název a adresa střední školy,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rozpor s právními předpisy nebo nesprávnost rozhodnutí (důvody odvolání),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co uchazeč/zákonný zástupce navrhuje (změnu rozhodnutí, přijetí ke vzdělávání),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podpis uchazeče,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jméno a podpis zákonného zástupce nezletilého uchazeče,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adresa trvalého pobytu, popř. jiná </a:t>
            </a:r>
            <a:r>
              <a:rPr lang="cs-CZ" sz="1600" dirty="0">
                <a:solidFill>
                  <a:srgbClr val="3C3C3C"/>
                </a:solidFill>
                <a:latin typeface="Poppins" panose="020B0502040204020203" pitchFamily="2" charset="-18"/>
              </a:rPr>
              <a:t>a</a:t>
            </a: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dresa pro doručování, na kterou má být rozhodnutí o odvolání zasláno,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datum.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C3C3C"/>
              </a:solidFill>
              <a:effectLst/>
              <a:latin typeface="Poppins" panose="020B0502040204020203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Odvolání se podává </a:t>
            </a:r>
            <a:r>
              <a:rPr lang="cs-CZ" b="1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s potřebným počtem stejnopisů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 (2x).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Odvolání </a:t>
            </a:r>
            <a:r>
              <a:rPr lang="cs-CZ" b="1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podává zletilý uchazeč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 nebo </a:t>
            </a:r>
            <a:r>
              <a:rPr lang="cs-CZ" b="1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zákonný zástupce nezletilého uchazeče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20B0502040204020203" pitchFamily="2" charset="-1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pěstouni, babičky, ostatní příbuzní – rozsudek soudu, právo jednat za uchazeče </a:t>
            </a:r>
            <a:br>
              <a:rPr lang="cs-CZ" dirty="0"/>
            </a:br>
            <a:r>
              <a:rPr lang="cs-CZ" dirty="0"/>
              <a:t>v záležitostech významných (občanský zákoník), doložit nejlépe již s přihláškou,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zletilý uchazeč – svéprávný, procesně způsobilý, nejedná zákonný zástupce,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 přijímacím řízení nelze hodnotit hodnocení na vysvědčení za druhé pololetí školního roku 2019/2020 – vyhláška č. 353/2016 Sb.,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kritéria přijímacího řízení – objektivní, nediskriminující – př. pokud zahrnu do kritérií akce školy, nemohu znemožnit přístup těm, kteří se chtějí hlásit tím, že omezím počet míst,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„</a:t>
            </a:r>
            <a:r>
              <a:rPr lang="cs-CZ" dirty="0" err="1"/>
              <a:t>došlovací</a:t>
            </a:r>
            <a:r>
              <a:rPr lang="cs-CZ" dirty="0"/>
              <a:t>“ razítko – NA VŠECHNO!!!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stažení odvolání – usnesení o zastavení řízení.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4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18074"/>
            <a:ext cx="8610600" cy="522161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6744F4-FC3F-FC4D-CB90-8536F27E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1" t="12052" r="13029" b="5056"/>
          <a:stretch/>
        </p:blipFill>
        <p:spPr bwMode="auto">
          <a:xfrm>
            <a:off x="1440581" y="973123"/>
            <a:ext cx="9485825" cy="536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01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55812"/>
            <a:ext cx="8610600" cy="519953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E4B5883-4A81-E09B-2776-C2C2543F5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7" t="17637" r="14186" b="7407"/>
          <a:stretch/>
        </p:blipFill>
        <p:spPr bwMode="auto">
          <a:xfrm>
            <a:off x="1975703" y="1156447"/>
            <a:ext cx="9107444" cy="5266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29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JPZ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Čtyřleté obory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 vzdělání, včetně nástavbového studia: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- 13. dubna 2023 (čtvrtek), 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- 14. dubna 2023 (pátek),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Víceletá gymnázia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- 17. dubna 2023 (pondělí), 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- 18. dubna 2023 (úterý),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Náhradní termín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- 10. května 2023 (středa), 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- 11. května 2023 (čtvrtek).   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610600" cy="509645"/>
          </a:xfrm>
        </p:spPr>
        <p:txBody>
          <a:bodyPr/>
          <a:lstStyle/>
          <a:p>
            <a:r>
              <a:rPr lang="cs-CZ" sz="4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eva.kotkova@kraj-lbc.cz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485 226 231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algn="just"/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22. 9. 2022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78B3D064-4E0D-E387-FE9C-4E7355D0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2" t="21075" r="51900" b="62602"/>
          <a:stretch>
            <a:fillRect/>
          </a:stretch>
        </p:blipFill>
        <p:spPr bwMode="auto">
          <a:xfrm>
            <a:off x="8706718" y="3882625"/>
            <a:ext cx="2584864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cký objekt 3" descr="Telefonovat obrys">
            <a:extLst>
              <a:ext uri="{FF2B5EF4-FFF2-40B4-BE49-F238E27FC236}">
                <a16:creationId xmlns:a16="http://schemas.microsoft.com/office/drawing/2014/main" id="{6ACF1EE3-2CAF-A2BF-FECA-64FC4C5F4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9294" y="3593817"/>
            <a:ext cx="516244" cy="516244"/>
          </a:xfrm>
          <a:prstGeom prst="rect">
            <a:avLst/>
          </a:prstGeom>
        </p:spPr>
      </p:pic>
      <p:pic>
        <p:nvPicPr>
          <p:cNvPr id="9" name="Grafický objekt 8" descr="Notebook obrys">
            <a:extLst>
              <a:ext uri="{FF2B5EF4-FFF2-40B4-BE49-F238E27FC236}">
                <a16:creationId xmlns:a16="http://schemas.microsoft.com/office/drawing/2014/main" id="{5D8A8A5B-E156-138C-269D-3CDE1839F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6608" y="2779967"/>
            <a:ext cx="605180" cy="6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8576</TotalTime>
  <Words>659</Words>
  <Application>Microsoft Office PowerPoint</Application>
  <PresentationFormat>Širokoúhlá obrazovka</PresentationFormat>
  <Paragraphs>119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Poppins</vt:lpstr>
      <vt:lpstr>Source Sans Pro</vt:lpstr>
      <vt:lpstr>Titillium</vt:lpstr>
      <vt:lpstr>Titillium Bd</vt:lpstr>
      <vt:lpstr>Wingdings</vt:lpstr>
      <vt:lpstr>Office Theme</vt:lpstr>
      <vt:lpstr>Porada ředitelů škol a školských zařízení zřizovaných Libereckým krajem </vt:lpstr>
      <vt:lpstr>Počet předaných odvolání KÚ LK přijímací řízení</vt:lpstr>
      <vt:lpstr>Odvolací řízení</vt:lpstr>
      <vt:lpstr>Odvolací řízení </vt:lpstr>
      <vt:lpstr>Odvolací řízení</vt:lpstr>
      <vt:lpstr>Přijímací řízení</vt:lpstr>
      <vt:lpstr>Přijímací řízení </vt:lpstr>
      <vt:lpstr>Přijímací řízení termíny JPZ</vt:lpstr>
      <vt:lpstr>Děkuji za pozornost    eva.kotkova@kraj-lbc.cz  485 226 231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Kotková Eva</cp:lastModifiedBy>
  <cp:revision>368</cp:revision>
  <cp:lastPrinted>2022-09-21T11:21:50Z</cp:lastPrinted>
  <dcterms:created xsi:type="dcterms:W3CDTF">2016-09-29T04:17:56Z</dcterms:created>
  <dcterms:modified xsi:type="dcterms:W3CDTF">2022-09-21T11:47:34Z</dcterms:modified>
</cp:coreProperties>
</file>